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09" r:id="rId4"/>
    <p:sldId id="257" r:id="rId6"/>
    <p:sldId id="258" r:id="rId7"/>
    <p:sldId id="259" r:id="rId8"/>
    <p:sldId id="260" r:id="rId9"/>
    <p:sldId id="261" r:id="rId10"/>
    <p:sldId id="262" r:id="rId11"/>
    <p:sldId id="301" r:id="rId12"/>
    <p:sldId id="263" r:id="rId13"/>
    <p:sldId id="264" r:id="rId14"/>
    <p:sldId id="302" r:id="rId15"/>
    <p:sldId id="265" r:id="rId16"/>
    <p:sldId id="266" r:id="rId17"/>
    <p:sldId id="303"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4" r:id="rId35"/>
    <p:sldId id="285" r:id="rId36"/>
    <p:sldId id="286" r:id="rId37"/>
    <p:sldId id="287" r:id="rId38"/>
    <p:sldId id="288" r:id="rId39"/>
    <p:sldId id="304" r:id="rId40"/>
    <p:sldId id="289" r:id="rId41"/>
    <p:sldId id="290" r:id="rId42"/>
    <p:sldId id="305" r:id="rId43"/>
    <p:sldId id="291" r:id="rId44"/>
    <p:sldId id="292" r:id="rId45"/>
    <p:sldId id="293" r:id="rId46"/>
    <p:sldId id="294" r:id="rId47"/>
    <p:sldId id="295" r:id="rId48"/>
    <p:sldId id="296" r:id="rId49"/>
    <p:sldId id="297" r:id="rId50"/>
    <p:sldId id="306" r:id="rId51"/>
    <p:sldId id="307" r:id="rId52"/>
    <p:sldId id="298" r:id="rId53"/>
    <p:sldId id="299" r:id="rId54"/>
    <p:sldId id="308" r:id="rId5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826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5.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6.xml"/><Relationship Id="rId4" Type="http://schemas.openxmlformats.org/officeDocument/2006/relationships/slide" Target="slide40.xml"/><Relationship Id="rId3" Type="http://schemas.openxmlformats.org/officeDocument/2006/relationships/slide" Target="slide23.xml"/><Relationship Id="rId2" Type="http://schemas.openxmlformats.org/officeDocument/2006/relationships/image" Target="../media/image10.jpeg"/><Relationship Id="rId1" Type="http://schemas.openxmlformats.org/officeDocument/2006/relationships/slide" Target="slide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9c112950?pid=95e5d6837&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5#51bd13cb7?pid=09c112950&amp;color=0,0,0&amp;vtp=1&amp;bbb=1&amp;hb=1"/>
          <p:cNvSpPr/>
          <p:nvPr/>
        </p:nvSpPr>
        <p:spPr>
          <a:xfrm>
            <a:off x="612648" y="1174454"/>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常考实用文体——书信</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“书信”是我们日常生活中经常使用的一种应用文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，一般由六部分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称呼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：先把对收信人的称呼顶格写在第一行,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在称呼后面加上冒号,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还可以加上一定的限定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、修饰词，如“尊敬的”等。</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问候语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：如“您好”等，写在称呼的下一行,空两格，可以独立成段。</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51bd13cb7?pid=09c112950&amp;color=0,0,0&amp;vtp=1&amp;bbb=1&amp;hb=1"/>
          <p:cNvSpPr/>
          <p:nvPr/>
        </p:nvSpPr>
        <p:spPr>
          <a:xfrm>
            <a:off x="612648" y="468000"/>
            <a:ext cx="10963656" cy="5715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：一般分为连接语、主体文、总括语三个部分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。可根据对象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和所述内容的不同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，选用不同的文笔和风格。写信时要条理清晰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字简洁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。一般先回答对方问题，再说自己的事。</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祝颂语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：正文写完后，要写上表示敬意、祝愿或勉励的话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紧接着正文写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,也可以独占一行,空两格写。另外,在写与“此致”和“祝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套的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“敬礼”“健康”一类的话语时,一般要另起一行,顶格写。</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署名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：写在祝颂语另起一行的右下方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。在署名的前面一般还可以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加上合适的称谓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,如“同学”“好友”“弟”“妹”等。</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：在署名下一行注明写信的时间，与署名上下对称。</a:t>
            </a:r>
            <a:endParaRPr lang="en-US" altLang="zh-CN" sz="2800" dirty="0"/>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f0cb24e5?pid=95e5d6837&amp;color=0,0,0&amp;vtp=1&amp;bt=1&amp;bbb=1"/>
          <p:cNvSpPr/>
          <p:nvPr/>
        </p:nvSpPr>
        <p:spPr>
          <a:xfrm>
            <a:off x="612648" y="466345"/>
            <a:ext cx="10963656" cy="619379"/>
          </a:xfrm>
          <a:prstGeom prst="rect">
            <a:avLst/>
          </a:prstGeom>
          <a:noFill/>
        </p:spPr>
        <p:txBody>
          <a:bodyPr wrap="none" lIns="0" tIns="0" rIns="0" bIns="0" rtlCol="0" anchor="t"/>
          <a:lstStyle/>
          <a:p>
            <a:pPr algn="l" latinLnBrk="1">
              <a:lnSpc>
                <a:spcPts val="4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5_BD.1_1#87a50d13b?sp=1&amp;pid=9f0cb24e5&amp;color=0,0,0&amp;vtp=1&amp;bbb=1"/>
          <p:cNvSpPr/>
          <p:nvPr/>
        </p:nvSpPr>
        <p:spPr>
          <a:xfrm>
            <a:off x="612648" y="1086575"/>
            <a:ext cx="10963656" cy="1638300"/>
          </a:xfrm>
          <a:prstGeom prst="rect">
            <a:avLst/>
          </a:prstGeom>
          <a:noFill/>
        </p:spPr>
        <p:txBody>
          <a:bodyPr wrap="none" lIns="0" tIns="0" rIns="0" bIns="0" rtlCol="0" anchor="t"/>
          <a:lstStyle/>
          <a:p>
            <a:pPr marL="0" marR="0" lvl="0" indent="0" defTabSz="914400" eaLnBrk="1" fontAlgn="auto" latinLnBrk="1" hangingPunct="1">
              <a:lnSpc>
                <a:spcPts val="4300"/>
              </a:lnSpc>
              <a:spcBef>
                <a:spcPts val="0"/>
              </a:spcBef>
              <a:spcAft>
                <a:spcPts val="0"/>
              </a:spcAft>
              <a:buClrTx/>
              <a:buSzTx/>
              <a:buNone/>
              <a:tabLst>
                <a:tab pos="56400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4300"/>
              </a:lnSpc>
              <a:spcBef>
                <a:spcPts val="0"/>
              </a:spcBef>
              <a:spcAft>
                <a:spcPts val="0"/>
              </a:spcAft>
              <a:buClrTx/>
              <a:buSzTx/>
              <a:buNone/>
              <a:tabLst>
                <a:tab pos="56400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①撰写(</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②虔诚(</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4300"/>
              </a:lnSpc>
              <a:spcBef>
                <a:spcPts val="0"/>
              </a:spcBef>
              <a:spcAft>
                <a:spcPts val="0"/>
              </a:spcAft>
              <a:buClrTx/>
              <a:buSzTx/>
              <a:buNone/>
              <a:tabLst>
                <a:tab pos="56400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③奴颜婢膝(</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④编纂(</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BD.1_2#87a50d13b?bid=1&amp;pid=9f0cb24e5&amp;color=0,0,0&amp;vtp=1"/>
          <p:cNvSpPr/>
          <p:nvPr/>
        </p:nvSpPr>
        <p:spPr>
          <a:xfrm>
            <a:off x="1722312" y="2768039"/>
            <a:ext cx="2552700" cy="1092200"/>
          </a:xfrm>
          <a:prstGeom prst="rect">
            <a:avLst/>
          </a:prstGeom>
          <a:noFill/>
        </p:spPr>
        <p:txBody>
          <a:bodyPr wrap="square" lIns="0" tIns="0" rIns="0" bIns="0" rtlCol="0" anchor="t"/>
          <a:lstStyle/>
          <a:p>
            <a:pPr algn="l"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5_BD.1_3#87a50d13b?bid=2&amp;pid=9f0cb24e5&amp;color=0,0,0&amp;vtp=1"/>
          <p:cNvSpPr/>
          <p:nvPr/>
        </p:nvSpPr>
        <p:spPr>
          <a:xfrm>
            <a:off x="1722312" y="3915230"/>
            <a:ext cx="2193925" cy="1092200"/>
          </a:xfrm>
          <a:prstGeom prst="rect">
            <a:avLst/>
          </a:prstGeom>
          <a:noFill/>
        </p:spPr>
        <p:txBody>
          <a:bodyPr wrap="square" lIns="0" tIns="0" rIns="0" bIns="0" rtlCol="0" anchor="t"/>
          <a:lstStyle/>
          <a:p>
            <a:pPr algn="l"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轴线(</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压轴(</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6" name="QB_5_AN.2_1#87a50d13b.bracket?pid=9f0cb24e5&amp;color=0,0,0&amp;vpa=1&amp;vtp=1&amp;bbb=1"/>
          <p:cNvSpPr/>
          <p:nvPr/>
        </p:nvSpPr>
        <p:spPr>
          <a:xfrm>
            <a:off x="1791367" y="1636866"/>
            <a:ext cx="1190625" cy="520700"/>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zhu</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7" name="QB_5_AN.3_1#87a50d13b.bracket?pid=9f0cb24e5&amp;color=0,0,0&amp;vpa=2&amp;vtp=1&amp;bbb=1"/>
          <p:cNvSpPr/>
          <p:nvPr/>
        </p:nvSpPr>
        <p:spPr>
          <a:xfrm>
            <a:off x="7470172" y="1636866"/>
            <a:ext cx="933450" cy="520700"/>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8" name="QB_5_AN.4_1#87a50d13b.bracket?pid=9f0cb24e5&amp;color=0,0,0&amp;vpa=3&amp;vtp=1&amp;bbb=1"/>
          <p:cNvSpPr/>
          <p:nvPr/>
        </p:nvSpPr>
        <p:spPr>
          <a:xfrm>
            <a:off x="2464467" y="2182966"/>
            <a:ext cx="555625"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bì</a:t>
            </a:r>
            <a:endParaRPr lang="en-US" altLang="zh-CN" sz="2800" dirty="0"/>
          </a:p>
        </p:txBody>
      </p:sp>
      <p:sp>
        <p:nvSpPr>
          <p:cNvPr id="9" name="QB_5_AN.5_1#87a50d13b.bracket?pid=9f0cb24e5&amp;color=0,0,0&amp;vpa=4&amp;vtp=1&amp;bbb=1"/>
          <p:cNvSpPr/>
          <p:nvPr/>
        </p:nvSpPr>
        <p:spPr>
          <a:xfrm>
            <a:off x="7444772" y="2182966"/>
            <a:ext cx="992188" cy="520700"/>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zu</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10" name="QB_5_AN.6_1#87a50d13b.bracket?pid=9f0cb24e5&amp;color=0,0,0&amp;vpa=5&amp;vtp=1"/>
          <p:cNvSpPr/>
          <p:nvPr/>
        </p:nvSpPr>
        <p:spPr>
          <a:xfrm>
            <a:off x="2545430" y="2772230"/>
            <a:ext cx="1385888" cy="520700"/>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chu</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nɡ</a:t>
            </a:r>
            <a:endParaRPr lang="en-US" altLang="zh-CN" sz="2800" dirty="0"/>
          </a:p>
        </p:txBody>
      </p:sp>
      <p:sp>
        <p:nvSpPr>
          <p:cNvPr id="11" name="QB_5_AN.7_1#87a50d13b.bracket?pid=9f0cb24e5&amp;color=0,0,0&amp;vpa=6&amp;vtp=1"/>
          <p:cNvSpPr/>
          <p:nvPr/>
        </p:nvSpPr>
        <p:spPr>
          <a:xfrm>
            <a:off x="2545430" y="3318330"/>
            <a:ext cx="1385888" cy="520700"/>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chu</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nɡ</a:t>
            </a:r>
            <a:endParaRPr lang="en-US" altLang="zh-CN" sz="2800" dirty="0"/>
          </a:p>
        </p:txBody>
      </p:sp>
      <p:sp>
        <p:nvSpPr>
          <p:cNvPr id="12" name="QB_5_AN.8_1#87a50d13b.bracket?pid=9f0cb24e5&amp;color=0,0,0&amp;vpa=7&amp;vtp=1"/>
          <p:cNvSpPr/>
          <p:nvPr/>
        </p:nvSpPr>
        <p:spPr>
          <a:xfrm>
            <a:off x="2558130" y="3919421"/>
            <a:ext cx="990600"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zhóu</a:t>
            </a:r>
            <a:endParaRPr lang="en-US" altLang="zh-CN" sz="2800" dirty="0"/>
          </a:p>
        </p:txBody>
      </p:sp>
      <p:sp>
        <p:nvSpPr>
          <p:cNvPr id="13" name="QB_5_AN.9_1#87a50d13b.bracket?pid=9f0cb24e5&amp;color=0,0,0&amp;vpa=8&amp;vtp=1"/>
          <p:cNvSpPr/>
          <p:nvPr/>
        </p:nvSpPr>
        <p:spPr>
          <a:xfrm>
            <a:off x="2558130" y="4465521"/>
            <a:ext cx="990600"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zhòu</a:t>
            </a:r>
            <a:endParaRPr lang="en-US" altLang="zh-CN" sz="2800" dirty="0"/>
          </a:p>
        </p:txBody>
      </p:sp>
      <p:sp>
        <p:nvSpPr>
          <p:cNvPr id="14" name="QB_5_BD.1_2#87a50d13b?bid=1&amp;pid=9f0cb24e5&amp;color=0,0,0&amp;vtp=1"/>
          <p:cNvSpPr/>
          <p:nvPr/>
        </p:nvSpPr>
        <p:spPr>
          <a:xfrm>
            <a:off x="612649" y="3102494"/>
            <a:ext cx="881063" cy="546100"/>
          </a:xfrm>
          <a:prstGeom prst="rect">
            <a:avLst/>
          </a:prstGeom>
          <a:noFill/>
        </p:spPr>
        <p:txBody>
          <a:bodyPr wrap="square" lIns="0" tIns="0" rIns="0" bIns="0" rtlCol="0" anchor="t"/>
          <a:lstStyle/>
          <a:p>
            <a:pPr algn="l"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⑤创</a:t>
            </a:r>
            <a:endParaRPr lang="en-US" altLang="zh-CN" sz="2800" dirty="0"/>
          </a:p>
          <a:p>
            <a:pPr algn="l" latinLnBrk="1">
              <a:lnSpc>
                <a:spcPct val="127000"/>
              </a:lnSpc>
            </a:pPr>
            <a:endParaRPr lang="en-US" altLang="zh-CN" sz="2800" dirty="0"/>
          </a:p>
        </p:txBody>
      </p:sp>
      <p:sp>
        <p:nvSpPr>
          <p:cNvPr id="15" name="SystemAddBraceShape"/>
          <p:cNvSpPr/>
          <p:nvPr/>
        </p:nvSpPr>
        <p:spPr>
          <a:xfrm>
            <a:off x="1468312" y="3022039"/>
            <a:ext cx="76200" cy="702818"/>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QB_5_BD.1_3#87a50d13b?bid=2&amp;pid=9f0cb24e5&amp;color=0,0,0&amp;vtp=1"/>
          <p:cNvSpPr/>
          <p:nvPr/>
        </p:nvSpPr>
        <p:spPr>
          <a:xfrm>
            <a:off x="612649" y="4249684"/>
            <a:ext cx="881063" cy="546100"/>
          </a:xfrm>
          <a:prstGeom prst="rect">
            <a:avLst/>
          </a:prstGeom>
          <a:noFill/>
        </p:spPr>
        <p:txBody>
          <a:bodyPr wrap="square" lIns="0" tIns="0" rIns="0" bIns="0" rtlCol="0" anchor="t"/>
          <a:lstStyle/>
          <a:p>
            <a:pPr algn="l" latinLnBrk="1">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⑥轴</a:t>
            </a:r>
            <a:endParaRPr lang="en-US" altLang="zh-CN" sz="2800" dirty="0"/>
          </a:p>
          <a:p>
            <a:pPr algn="l" latinLnBrk="1">
              <a:lnSpc>
                <a:spcPct val="127000"/>
              </a:lnSpc>
            </a:pPr>
            <a:endParaRPr lang="en-US" altLang="zh-CN" sz="2800" dirty="0"/>
          </a:p>
        </p:txBody>
      </p:sp>
      <p:sp>
        <p:nvSpPr>
          <p:cNvPr id="17" name="SystemAddBraceShape"/>
          <p:cNvSpPr/>
          <p:nvPr/>
        </p:nvSpPr>
        <p:spPr>
          <a:xfrm>
            <a:off x="1468312" y="4169230"/>
            <a:ext cx="76200" cy="702818"/>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QB_5_BD.1_1#87a50d13b?sp=1&amp;pid=9f0cb24e5&amp;color=0,0,0&amp;vtp=1&amp;bbb=1&amp;zzd= 3"/>
          <p:cNvSpPr/>
          <p:nvPr/>
        </p:nvSpPr>
        <p:spPr>
          <a:xfrm>
            <a:off x="1127030" y="2191475"/>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5_BD.1_1#87a50d13b?sp=1&amp;pid=9f0cb24e5&amp;color=0,0,0&amp;vtp=1&amp;bbb=1&amp;zzd= 3"/>
          <p:cNvSpPr/>
          <p:nvPr/>
        </p:nvSpPr>
        <p:spPr>
          <a:xfrm>
            <a:off x="6767735" y="2191475"/>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B_5_BD.1_1#87a50d13b?sp=1&amp;pid=9f0cb24e5&amp;color=0,0,0&amp;vtp=1&amp;bbb=1&amp;zzd= 5"/>
          <p:cNvSpPr/>
          <p:nvPr/>
        </p:nvSpPr>
        <p:spPr>
          <a:xfrm>
            <a:off x="1838230" y="2750275"/>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B_5_BD.1_1#87a50d13b?sp=1&amp;pid=9f0cb24e5&amp;color=0,0,0&amp;vtp=1&amp;bbb=1&amp;zzd= 5"/>
          <p:cNvSpPr/>
          <p:nvPr/>
        </p:nvSpPr>
        <p:spPr>
          <a:xfrm>
            <a:off x="7123335" y="2750275"/>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QB_5_BD.1_2#87a50d13b?bid=1&amp;pid=9f0cb24e5&amp;color=0,0,0&amp;vtp=1&amp;zzd= 1"/>
          <p:cNvSpPr/>
          <p:nvPr/>
        </p:nvSpPr>
        <p:spPr>
          <a:xfrm>
            <a:off x="1881094" y="3326839"/>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QB_5_BD.1_2#87a50d13b?bid=1&amp;pid=9f0cb24e5&amp;color=0,0,0&amp;vtp=1&amp;zzd= 2"/>
          <p:cNvSpPr/>
          <p:nvPr/>
        </p:nvSpPr>
        <p:spPr>
          <a:xfrm>
            <a:off x="1881094" y="3885639"/>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QB_5_BD.1_3#87a50d13b?bid=2&amp;pid=9f0cb24e5&amp;color=0,0,0&amp;vtp=1&amp;zzd= 1"/>
          <p:cNvSpPr/>
          <p:nvPr/>
        </p:nvSpPr>
        <p:spPr>
          <a:xfrm>
            <a:off x="1881094" y="447403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QB_5_BD.1_3#87a50d13b?bid=2&amp;pid=9f0cb24e5&amp;color=0,0,0&amp;vtp=1&amp;zzd= 2"/>
          <p:cNvSpPr/>
          <p:nvPr/>
        </p:nvSpPr>
        <p:spPr>
          <a:xfrm>
            <a:off x="2236694" y="503283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wipe(left)">
                                      <p:cBhvr>
                                        <p:cTn id="39" dur="500"/>
                                        <p:tgtEl>
                                          <p:spTgt spid="1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wipe(left)">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left)">
                                      <p:cBhvr>
                                        <p:cTn id="47" dur="500"/>
                                        <p:tgtEl>
                                          <p:spTgt spid="11">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wipe(left)">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wipe(left)">
                                      <p:cBhvr>
                                        <p:cTn id="55" dur="500"/>
                                        <p:tgtEl>
                                          <p:spTgt spid="12">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wipe(left)">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wipe(left)">
                                      <p:cBhvr>
                                        <p:cTn id="63" dur="500"/>
                                        <p:tgtEl>
                                          <p:spTgt spid="13">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wipe(left)">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P spid="10" grpId="0" animBg="1" build="p"/>
      <p:bldP spid="11" grpId="0" animBg="1" build="p"/>
      <p:bldP spid="12" grpId="0" animBg="1" build="p"/>
      <p:bldP spid="1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_1#3b2bd56e1?sp=1&amp;pid=9f0cb24e5&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5_BD.10_2#3b2bd56e1?bid=3&amp;pid=9f0cb24e5&amp;color=0,0,0&amp;vtp=1"/>
          <p:cNvSpPr/>
          <p:nvPr/>
        </p:nvSpPr>
        <p:spPr>
          <a:xfrm>
            <a:off x="1366712" y="1099391"/>
            <a:ext cx="1912938"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纯cuì(</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荟cuì(</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BD.10_3#3b2bd56e1?bid=4&amp;pid=9f0cb24e5&amp;color=0,0,0&amp;vtp=1"/>
          <p:cNvSpPr/>
          <p:nvPr/>
        </p:nvSpPr>
        <p:spPr>
          <a:xfrm>
            <a:off x="1366712" y="2440511"/>
            <a:ext cx="1912938"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独c</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)赃</a:t>
            </a:r>
            <a:endParaRPr lang="en-US" altLang="zh-CN" sz="2800" dirty="0"/>
          </a:p>
        </p:txBody>
      </p:sp>
      <p:sp>
        <p:nvSpPr>
          <p:cNvPr id="7" name="QB_5_AN.11_1#3b2bd56e1.bracket?pid=9f0cb24e5&amp;color=0,0,0&amp;vpa=9&amp;vtp=1"/>
          <p:cNvSpPr/>
          <p:nvPr/>
        </p:nvSpPr>
        <p:spPr>
          <a:xfrm>
            <a:off x="2293019"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粹</a:t>
            </a:r>
            <a:endParaRPr lang="en-US" altLang="zh-CN" sz="2800" dirty="0"/>
          </a:p>
        </p:txBody>
      </p:sp>
      <p:sp>
        <p:nvSpPr>
          <p:cNvPr id="8" name="QB_5_AN.12_1#3b2bd56e1.bracket?pid=9f0cb24e5&amp;color=0,0,0&amp;vpa=10&amp;vtp=1"/>
          <p:cNvSpPr/>
          <p:nvPr/>
        </p:nvSpPr>
        <p:spPr>
          <a:xfrm>
            <a:off x="2293019"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萃</a:t>
            </a:r>
            <a:endParaRPr lang="en-US" altLang="zh-CN" sz="2800" dirty="0"/>
          </a:p>
        </p:txBody>
      </p:sp>
      <p:sp>
        <p:nvSpPr>
          <p:cNvPr id="9" name="QB_5_AN.13_1#3b2bd56e1.bracket?pid=9f0cb24e5&amp;color=0,0,0&amp;vpa=11&amp;vtp=1"/>
          <p:cNvSpPr/>
          <p:nvPr/>
        </p:nvSpPr>
        <p:spPr>
          <a:xfrm>
            <a:off x="2293019" y="2448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裁</a:t>
            </a:r>
            <a:endParaRPr lang="en-US" altLang="zh-CN" sz="2800" dirty="0"/>
          </a:p>
        </p:txBody>
      </p:sp>
      <p:sp>
        <p:nvSpPr>
          <p:cNvPr id="10" name="QB_5_AN.14_1#3b2bd56e1.bracket?pid=9f0cb24e5&amp;color=0,0,0&amp;vpa=12&amp;vtp=1"/>
          <p:cNvSpPr/>
          <p:nvPr/>
        </p:nvSpPr>
        <p:spPr>
          <a:xfrm>
            <a:off x="1937419" y="3095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栽</a:t>
            </a:r>
            <a:endParaRPr lang="en-US" altLang="zh-CN" sz="2800" dirty="0"/>
          </a:p>
        </p:txBody>
      </p:sp>
      <p:sp>
        <p:nvSpPr>
          <p:cNvPr id="15" name="QB_5_BD.10_2#3b2bd56e1?bid=3&amp;pid=9f0cb24e5&amp;color=0,0,0&amp;vtp=1"/>
          <p:cNvSpPr/>
          <p:nvPr/>
        </p:nvSpPr>
        <p:spPr>
          <a:xfrm>
            <a:off x="612649" y="148293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6" name="SystemAddBraceShape"/>
          <p:cNvSpPr/>
          <p:nvPr/>
        </p:nvSpPr>
        <p:spPr>
          <a:xfrm>
            <a:off x="1112712" y="135339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QB_5_BD.10_3#3b2bd56e1?bid=4&amp;pid=9f0cb24e5&amp;color=0,0,0&amp;vtp=1"/>
          <p:cNvSpPr/>
          <p:nvPr/>
        </p:nvSpPr>
        <p:spPr>
          <a:xfrm>
            <a:off x="612649" y="282405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8" name="SystemAddBraceShape"/>
          <p:cNvSpPr/>
          <p:nvPr/>
        </p:nvSpPr>
        <p:spPr>
          <a:xfrm>
            <a:off x="1112712" y="269451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_4#3b2bd56e1?bid=5&amp;pid=9f0cb24e5&amp;color=0,0,0&amp;vtp=1"/>
          <p:cNvSpPr/>
          <p:nvPr/>
        </p:nvSpPr>
        <p:spPr>
          <a:xfrm>
            <a:off x="1366712" y="468000"/>
            <a:ext cx="2347913"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)碍</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峦zh</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10_5#3b2bd56e1?bid=6&amp;pid=9f0cb24e5&amp;color=0,0,0&amp;vtp=1"/>
          <p:cNvSpPr/>
          <p:nvPr/>
        </p:nvSpPr>
        <p:spPr>
          <a:xfrm>
            <a:off x="1366712" y="1813634"/>
            <a:ext cx="2860675"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字zhēn(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)句酌</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精zh</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15_1#3b2bd56e1.bracket?pid=9f0cb24e5&amp;color=0,0,0&amp;vpa=13&amp;vtp=1"/>
          <p:cNvSpPr/>
          <p:nvPr/>
        </p:nvSpPr>
        <p:spPr>
          <a:xfrm>
            <a:off x="2372394" y="475620"/>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障</a:t>
            </a:r>
            <a:endParaRPr lang="en-US" altLang="zh-CN" sz="2800" dirty="0"/>
          </a:p>
        </p:txBody>
      </p:sp>
      <p:sp>
        <p:nvSpPr>
          <p:cNvPr id="5" name="QB_5_AN.16_1#3b2bd56e1.bracket?pid=9f0cb24e5&amp;color=0,0,0&amp;vpa=14&amp;vtp=1"/>
          <p:cNvSpPr/>
          <p:nvPr/>
        </p:nvSpPr>
        <p:spPr>
          <a:xfrm>
            <a:off x="2727994" y="1123320"/>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嶂</a:t>
            </a:r>
            <a:endParaRPr lang="en-US" altLang="zh-CN" sz="2800" dirty="0"/>
          </a:p>
        </p:txBody>
      </p:sp>
      <p:sp>
        <p:nvSpPr>
          <p:cNvPr id="6" name="QB_5_AN.17_1#3b2bd56e1.bracket?pid=9f0cb24e5&amp;color=0,0,0&amp;vpa=15&amp;vtp=1"/>
          <p:cNvSpPr/>
          <p:nvPr/>
        </p:nvSpPr>
        <p:spPr>
          <a:xfrm>
            <a:off x="2529555" y="1821254"/>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斟</a:t>
            </a:r>
            <a:endParaRPr lang="en-US" altLang="zh-CN" sz="2800" dirty="0"/>
          </a:p>
        </p:txBody>
      </p:sp>
      <p:sp>
        <p:nvSpPr>
          <p:cNvPr id="7" name="QB_5_AN.18_1#3b2bd56e1.bracket?pid=9f0cb24e5&amp;color=0,0,0&amp;vpa=16&amp;vtp=1"/>
          <p:cNvSpPr/>
          <p:nvPr/>
        </p:nvSpPr>
        <p:spPr>
          <a:xfrm>
            <a:off x="2550194" y="2468954"/>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湛</a:t>
            </a:r>
            <a:endParaRPr lang="en-US" altLang="zh-CN" sz="2800" dirty="0"/>
          </a:p>
        </p:txBody>
      </p:sp>
      <p:sp>
        <p:nvSpPr>
          <p:cNvPr id="8" name="QB_5_BD.10_4#3b2bd56e1?bid=5&amp;pid=9f0cb24e5&amp;color=0,0,0&amp;vtp=1"/>
          <p:cNvSpPr/>
          <p:nvPr/>
        </p:nvSpPr>
        <p:spPr>
          <a:xfrm>
            <a:off x="612649" y="851540"/>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endParaRPr lang="en-US" altLang="zh-CN" sz="2800" dirty="0"/>
          </a:p>
          <a:p>
            <a:pPr algn="l" latinLnBrk="1">
              <a:lnSpc>
                <a:spcPct val="150000"/>
              </a:lnSpc>
            </a:pPr>
            <a:endParaRPr lang="en-US" altLang="zh-CN" sz="2800" dirty="0"/>
          </a:p>
        </p:txBody>
      </p:sp>
      <p:sp>
        <p:nvSpPr>
          <p:cNvPr id="9" name="SystemAddBraceShape"/>
          <p:cNvSpPr/>
          <p:nvPr/>
        </p:nvSpPr>
        <p:spPr>
          <a:xfrm>
            <a:off x="1112712" y="722000"/>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QB_5_BD.10_5#3b2bd56e1?bid=6&amp;pid=9f0cb24e5&amp;color=0,0,0&amp;vtp=1"/>
          <p:cNvSpPr/>
          <p:nvPr/>
        </p:nvSpPr>
        <p:spPr>
          <a:xfrm>
            <a:off x="612649" y="2197174"/>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endParaRPr lang="en-US" altLang="zh-CN" sz="2800" dirty="0"/>
          </a:p>
          <a:p>
            <a:pPr algn="l" latinLnBrk="1">
              <a:lnSpc>
                <a:spcPct val="150000"/>
              </a:lnSpc>
            </a:pPr>
            <a:endParaRPr lang="en-US" altLang="zh-CN" sz="2800" dirty="0"/>
          </a:p>
        </p:txBody>
      </p:sp>
      <p:sp>
        <p:nvSpPr>
          <p:cNvPr id="11" name="SystemAddBraceShape"/>
          <p:cNvSpPr/>
          <p:nvPr/>
        </p:nvSpPr>
        <p:spPr>
          <a:xfrm>
            <a:off x="1112712" y="2067634"/>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9_1#5e3394ff7?pid=9f0cb24e5&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6_BD.20_1#c7867a603?sp=1&amp;pid=5e3394ff7&amp;color=0,0,0&amp;vtp=1&amp;bbb=1"/>
          <p:cNvSpPr/>
          <p:nvPr/>
        </p:nvSpPr>
        <p:spPr>
          <a:xfrm>
            <a:off x="612648" y="1099391"/>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界限·界线</a:t>
            </a:r>
            <a:endParaRPr lang="en-US" altLang="zh-CN" sz="2800" dirty="0"/>
          </a:p>
        </p:txBody>
      </p:sp>
      <p:pic>
        <p:nvPicPr>
          <p:cNvPr id="4" name="QB_6_BD.20_1#c7867a603?pid=5e3394ff7&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9496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20_2#c7867a603?pid=5e3394ff7&amp;color=0,0,0&amp;vtp=1&amp;bbb=1&amp;hb=1"/>
          <p:cNvSpPr/>
          <p:nvPr/>
        </p:nvSpPr>
        <p:spPr>
          <a:xfrm>
            <a:off x="612648" y="1725628"/>
            <a:ext cx="10963656" cy="19431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事物的分界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界限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指不同事物的分界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也指尽头处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限度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多用于抽象事物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界线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可以指两个地区分界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也指不同事物的分界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还指某些事物的边缘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多用于具体事物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QB_6_BD.20_2#c7867a603?pid=5e3394ff7&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9308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6_BD.20_3#c7867a603?pid=5e3394ff7&amp;color=0,0,0&amp;vtp=1&amp;bbb=1&amp;hb=1"/>
          <p:cNvSpPr/>
          <p:nvPr/>
        </p:nvSpPr>
        <p:spPr>
          <a:xfrm>
            <a:off x="612648" y="3706828"/>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“业主知情权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”的范围与</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该如何界定？这是物业管理工作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中备受关注的问题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8" name="QB_6_AN.21_1#c7867a603.blank?pid=5e3394ff7&amp;color=0,0,0&amp;vpa=17&amp;vtp=1&amp;bbb=1"/>
          <p:cNvSpPr/>
          <p:nvPr/>
        </p:nvSpPr>
        <p:spPr>
          <a:xfrm>
            <a:off x="5255291" y="3676348"/>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界限</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4527de8ff?sp=1&amp;pid=5e3394ff7&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字斟句酌·咬文嚼字</a:t>
            </a:r>
            <a:endParaRPr lang="en-US" altLang="zh-CN" sz="2800" dirty="0"/>
          </a:p>
        </p:txBody>
      </p:sp>
      <p:pic>
        <p:nvPicPr>
          <p:cNvPr id="3" name="QB_6_BD.22_1#4527de8ff?pid=5e3394ff7&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3234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22_2#4527de8ff?pid=5e3394ff7&amp;color=0,0,0&amp;vtp=1&amp;bbb=1&amp;hb=1"/>
          <p:cNvSpPr/>
          <p:nvPr/>
        </p:nvSpPr>
        <p:spPr>
          <a:xfrm>
            <a:off x="612648" y="1099391"/>
            <a:ext cx="10963656" cy="25908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斟酌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推敲字句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字斟句酌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对每一字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一句都仔细推敲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形容说话或写作的态度慎重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强调仔细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含褒义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咬文嚼字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过分地斟酌字句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多用来指死抠字眼儿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也用来指对文字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的使用反复推敲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十分讲究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既含贬义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又含褒义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6_BD.22_2#4527de8ff?pid=5e3394ff7&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9396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6_BD.22_3#4527de8ff?pid=5e3394ff7&amp;color=0,0,0&amp;vtp=1&amp;bbb=1&amp;hb=1"/>
          <p:cNvSpPr/>
          <p:nvPr/>
        </p:nvSpPr>
        <p:spPr>
          <a:xfrm>
            <a:off x="612648" y="3715591"/>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在写文章时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,我们要</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尽量将可有可无的词句删去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也要注意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，不能死抠字眼儿,钻牛角尖。</a:t>
            </a:r>
            <a:endParaRPr lang="en-US" altLang="zh-CN" sz="100" dirty="0"/>
          </a:p>
        </p:txBody>
      </p:sp>
      <p:sp>
        <p:nvSpPr>
          <p:cNvPr id="7" name="QB_6_AN.23_1#4527de8ff.blank?pid=5e3394ff7&amp;color=0,0,0&amp;vpa=18&amp;vtp=1&amp;bbb=1"/>
          <p:cNvSpPr/>
          <p:nvPr/>
        </p:nvSpPr>
        <p:spPr>
          <a:xfrm>
            <a:off x="4674266" y="36851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字斟句酌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4_1#4dfc0eb27?sp=1&amp;pid=9f0cb24e5&amp;color=0,0,0&amp;vtp=1&amp;bt=1&amp;bb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归结到根本上。</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形容人感情脆弱，容易发愁或感伤。</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形容卑躬屈膝奉承巴结的样子。</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形容非常疲劳，体力消耗已尽，形容极度疲乏。</a:t>
            </a:r>
            <a:endParaRPr lang="en-US" altLang="zh-CN" sz="2800" dirty="0"/>
          </a:p>
        </p:txBody>
      </p:sp>
      <p:sp>
        <p:nvSpPr>
          <p:cNvPr id="3" name="QB_5_AN.25_1#4dfc0eb27.blank?pid=9f0cb24e5&amp;color=0,0,0&amp;vpa=19&amp;vtp=1&amp;bbb=1"/>
          <p:cNvSpPr/>
          <p:nvPr/>
        </p:nvSpPr>
        <p:spPr>
          <a:xfrm>
            <a:off x="978566" y="17329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归根到底</a:t>
            </a:r>
            <a:endParaRPr lang="en-US" altLang="zh-CN" sz="2800" dirty="0"/>
          </a:p>
        </p:txBody>
      </p:sp>
      <p:sp>
        <p:nvSpPr>
          <p:cNvPr id="4" name="QB_5_AN.26_1#4dfc0eb27.blank?pid=9f0cb24e5&amp;color=0,0,0&amp;vpa=20&amp;vtp=1&amp;bbb=1"/>
          <p:cNvSpPr/>
          <p:nvPr/>
        </p:nvSpPr>
        <p:spPr>
          <a:xfrm>
            <a:off x="978566" y="23806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多愁善感</a:t>
            </a:r>
            <a:endParaRPr lang="en-US" altLang="zh-CN" sz="2800" dirty="0"/>
          </a:p>
        </p:txBody>
      </p:sp>
      <p:sp>
        <p:nvSpPr>
          <p:cNvPr id="5" name="QB_5_AN.27_1#4dfc0eb27.blank?pid=9f0cb24e5&amp;color=0,0,0&amp;vpa=21&amp;vtp=1&amp;bbb=1"/>
          <p:cNvSpPr/>
          <p:nvPr/>
        </p:nvSpPr>
        <p:spPr>
          <a:xfrm>
            <a:off x="978566"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奴颜婢膝</a:t>
            </a:r>
            <a:endParaRPr lang="en-US" altLang="zh-CN" sz="2800" dirty="0"/>
          </a:p>
        </p:txBody>
      </p:sp>
      <p:sp>
        <p:nvSpPr>
          <p:cNvPr id="6" name="QB_5_AN.28_1#4dfc0eb27.blank?pid=9f0cb24e5&amp;color=0,0,0&amp;vpa=22&amp;vtp=1&amp;bbb=1"/>
          <p:cNvSpPr/>
          <p:nvPr/>
        </p:nvSpPr>
        <p:spPr>
          <a:xfrm>
            <a:off x="978566" y="36760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精疲力竭</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d9dc81838?sp=1&amp;pid=9f0cb24e5&amp;color=0,0,0&amp;vtp=1&amp;bt=1&amp;bbb=1&amp;hb=1&amp;hltap=1"/>
          <p:cNvSpPr/>
          <p:nvPr/>
        </p:nvSpPr>
        <p:spPr>
          <a:xfrm>
            <a:off x="612648" y="468000"/>
            <a:ext cx="10963656" cy="5588000"/>
          </a:xfrm>
          <a:prstGeom prst="rect">
            <a:avLst/>
          </a:prstGeom>
          <a:noFill/>
        </p:spPr>
        <p:txBody>
          <a:bodyPr wrap="none" lIns="0" tIns="0" rIns="0" bIns="0" rtlCol="0" anchor="t"/>
          <a:lstStyle/>
          <a:p>
            <a:pPr algn="l" latinLnBrk="1">
              <a:lnSpc>
                <a:spcPts val="44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赏析词语的表达效果</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在这封回信中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，恩格斯使用了很多个“我们”，为什么不用“人们”“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。请赏析下面句子中“我们”的表达效果。</a:t>
            </a:r>
            <a:endParaRPr lang="en-US" altLang="zh-CN" sz="2800" dirty="0"/>
          </a:p>
          <a:p>
            <a:pPr latinLnBrk="1">
              <a:lnSpc>
                <a:spcPts val="4400"/>
              </a:lnSpc>
            </a:pPr>
            <a:r>
              <a:rPr lang="en-US" altLang="zh-CN" sz="2800" b="0" i="0" ker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我们视之为社会历史的决定性基础的经济关系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是指一定社会的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人们生产生活资料和彼此交换产品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在有分工的条件下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的方式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4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4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4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4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d9dc81838?sp=1&amp;pid=9f0cb24e5&amp;color=0,0,0&amp;vtp=1&amp;bt=1&amp;bbb=1&amp;hb=1&amp;hla=1"/>
          <p:cNvSpPr/>
          <p:nvPr/>
        </p:nvSpPr>
        <p:spPr>
          <a:xfrm>
            <a:off x="612648" y="3254380"/>
            <a:ext cx="10963656" cy="2794000"/>
          </a:xfrm>
          <a:prstGeom prst="rect">
            <a:avLst/>
          </a:prstGeom>
          <a:noFill/>
        </p:spPr>
        <p:txBody>
          <a:bodyPr wrap="none" lIns="0" tIns="0" rIns="0" bIns="0" rtlCol="0" anchor="t"/>
          <a:lstStyle/>
          <a:p>
            <a:pPr latinLnBrk="1">
              <a:lnSpc>
                <a:spcPts val="44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“我们”是一个集体代词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，指代的是一群具有共同认知或立场的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。这里的“我们”暗示了一种共识或共同的理解，通过使用“我们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立了一种群体认同感，使得读者或听众感受到自己也是这个认知共同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体的一部分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。②“我们”代表了一种权威性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，因为它代表的是一个集体</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的智慧和判断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这样的表述增强了所述观点的说服力。</a:t>
            </a:r>
            <a:endParaRPr lang="en-US" altLang="zh-CN" sz="2800" dirty="0"/>
          </a:p>
        </p:txBody>
      </p:sp>
      <p:sp>
        <p:nvSpPr>
          <p:cNvPr id="4" name="QB_5_BD.54_1#d9dc81838?sp=1&amp;pid=9f0cb24e5&amp;color=0,0,0&amp;vtp=1&amp;bt=1&amp;bbb=1&amp;hb=1&amp;hltap=1&amp;zzd= 6"/>
          <p:cNvSpPr/>
          <p:nvPr/>
        </p:nvSpPr>
        <p:spPr>
          <a:xfrm>
            <a:off x="1482630" y="2715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B_5_BD.54_1#d9dc81838?sp=1&amp;pid=9f0cb24e5&amp;color=0,0,0&amp;vtp=1&amp;bt=1&amp;bbb=1&amp;hb=1&amp;hltap=1&amp;zzd= 6"/>
          <p:cNvSpPr/>
          <p:nvPr/>
        </p:nvSpPr>
        <p:spPr>
          <a:xfrm>
            <a:off x="1838230" y="2715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9_2#d9dc81838?pid=9f0cb24e5&amp;color=0,0,0&amp;mp=1&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p:txBody>
      </p:sp>
      <p:sp>
        <p:nvSpPr>
          <p:cNvPr id="3" name="P_5_BD#9cd7ba05b?pid=9f0cb24e5&amp;color=0,0,0&amp;vtp=1&amp;bbb=1&amp;hb=1"/>
          <p:cNvSpPr/>
          <p:nvPr/>
        </p:nvSpPr>
        <p:spPr>
          <a:xfrm>
            <a:off x="612648" y="1099709"/>
            <a:ext cx="10963656" cy="2590800"/>
          </a:xfrm>
          <a:prstGeom prst="rect">
            <a:avLst/>
          </a:prstGeom>
          <a:noFill/>
        </p:spPr>
        <p:txBody>
          <a:bodyPr wrap="none" lIns="0" tIns="0" rIns="0" bIns="0" rtlCol="0" anchor="t"/>
          <a:lstStyle/>
          <a:p>
            <a:pPr algn="ct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赏析词语的表达效果</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赏析词语表达效果题考查频率高</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多联合人称代词与叙述视角一起考</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还会考查一些特殊的词语</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如叠词</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拟声词等</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赏析词语表达效果题</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可能会结合原句和改句的表达效果来考查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应从以下几个角度入手答题</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6ded950f6?pid=abe0c2271&amp;color=0,173,163&amp;vtp=1&amp;bt=1&amp;bbb=1"/>
          <p:cNvSpPr/>
          <p:nvPr/>
        </p:nvSpPr>
        <p:spPr>
          <a:xfrm>
            <a:off x="612648" y="466344"/>
            <a:ext cx="10963656" cy="891032"/>
          </a:xfrm>
          <a:prstGeom prst="rect">
            <a:avLst/>
          </a:prstGeom>
          <a:noFill/>
        </p:spPr>
        <p:txBody>
          <a:bodyPr wrap="none" lIns="0" tIns="0" rIns="0" bIns="0" rtlCol="0" anchor="t"/>
          <a:lstStyle/>
          <a:p>
            <a:pPr algn="l"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单元目标</a:t>
            </a:r>
            <a:endParaRPr lang="en-US" altLang="zh-CN" sz="3200" dirty="0"/>
          </a:p>
        </p:txBody>
      </p:sp>
      <p:sp>
        <p:nvSpPr>
          <p:cNvPr id="3" name="P_3_BD#32e8a14f5?pid=6ded950f6&amp;color=0,0,0&amp;vtp=1&amp;bbb=1&amp;hb=1"/>
          <p:cNvSpPr/>
          <p:nvPr/>
        </p:nvSpPr>
        <p:spPr>
          <a:xfrm>
            <a:off x="612648" y="95402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1.了解人文社科经典论著的观点及其形成的历史背景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，体会其</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理性探索</a:t>
            </a:r>
            <a:endParaRPr lang="en-US" altLang="zh-CN" sz="100" b="0" i="0" u="wavy"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.掌握阅读科学论著的一般方法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，如抓住</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主要概念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、把握</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核心观点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清</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论述思路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.学习社科经典论著常用的表述方式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，把握文章的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艺术和</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密、准确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的语言风格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.联系现实，积极思考社会现象，深化对问题的认识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，提高</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认识的深刻</a:t>
            </a:r>
            <a:endPar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思维的严谨性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文本框 3"/>
          <p:cNvSpPr txBox="1"/>
          <p:nvPr/>
        </p:nvSpPr>
        <p:spPr>
          <a:xfrm>
            <a:off x="10524490" y="7033895"/>
            <a:ext cx="4064000" cy="368300"/>
          </a:xfrm>
          <a:prstGeom prst="rect">
            <a:avLst/>
          </a:prstGeom>
          <a:noFill/>
        </p:spPr>
        <p:txBody>
          <a:bodyPr wrap="square" rtlCol="0">
            <a:spAutoFit/>
          </a:bodyPr>
          <a:p>
            <a:endParaRPr lang="zh-CN" altLang="en-US"/>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P_5_BD#9cd7ba05b?colgroup=4,24&amp;pid=9f0cb24e5&amp;color=0,0,0&amp;vtp=1&amp;bt=1&amp;bbb=1&amp;hb=1"/>
          <p:cNvGraphicFramePr>
            <a:graphicFrameLocks noGrp="1"/>
          </p:cNvGraphicFramePr>
          <p:nvPr/>
        </p:nvGraphicFramePr>
        <p:xfrm>
          <a:off x="612648" y="466344"/>
          <a:ext cx="10945368" cy="5720080"/>
        </p:xfrm>
        <a:graphic>
          <a:graphicData uri="http://schemas.openxmlformats.org/drawingml/2006/table">
            <a:tbl>
              <a:tblPr/>
              <a:tblGrid>
                <a:gridCol w="1956816"/>
                <a:gridCol w="8988552"/>
              </a:tblGrid>
              <a:tr h="1141095">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联系语境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找出这个词语在文章中的位置</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从词语的上下文中去品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41095">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联系含义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对词语的字面义和语境义进行解说</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容易理解的可以不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04340">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联系特色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注意词语的特殊性</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即该词语的比喻义（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找出本体）</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双关义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（谐音双关还是语义双关）</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象征义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（象征对象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反语义</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色彩义（褒贬互换）等</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7850">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3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联系文章中心和作者的情感态度</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7850">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3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看这个词语和上下文在结构上有什么关系</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7850">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联系效果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3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有特色的词语要写出词语的艺术形式和表达效果</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31f6e50d?pid=95e5d6837&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5_BD.30_1#616aea33c?sp=1&amp;pid=c31f6e50d&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5_BD.30_2#616aea33c?pid=c31f6e50d&amp;color=0,0,0&amp;tib=255,255,255&amp;vip=23#2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31721" y="1879346"/>
            <a:ext cx="6697565" cy="40478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5_AN.31_1#616aea33c.blank?pid=c31f6e50d&amp;color=0,0,0&amp;vpa=23&amp;vtp=1"/>
          <p:cNvSpPr/>
          <p:nvPr/>
        </p:nvSpPr>
        <p:spPr>
          <a:xfrm>
            <a:off x="5493557" y="2285753"/>
            <a:ext cx="1178576" cy="251971"/>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生产方式</a:t>
            </a:r>
            <a:endParaRPr lang="en-US" altLang="zh-CN" sz="2100" dirty="0"/>
          </a:p>
        </p:txBody>
      </p:sp>
      <p:sp>
        <p:nvSpPr>
          <p:cNvPr id="6" name="QB_5_AN.32_1#616aea33c.blank?pid=c31f6e50d&amp;color=0,0,0&amp;vpa=24&amp;vtp=1"/>
          <p:cNvSpPr/>
          <p:nvPr/>
        </p:nvSpPr>
        <p:spPr>
          <a:xfrm>
            <a:off x="7371152" y="2245110"/>
            <a:ext cx="1178576" cy="292613"/>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交换方式</a:t>
            </a:r>
            <a:endParaRPr lang="en-US" altLang="zh-CN" sz="2100" dirty="0"/>
          </a:p>
        </p:txBody>
      </p:sp>
      <p:sp>
        <p:nvSpPr>
          <p:cNvPr id="7" name="QB_5_AN.33_1#616aea33c.blank?pid=c31f6e50d&amp;color=0,0,0&amp;vpa=25&amp;vtp=1"/>
          <p:cNvSpPr/>
          <p:nvPr/>
        </p:nvSpPr>
        <p:spPr>
          <a:xfrm>
            <a:off x="6249472" y="2846591"/>
            <a:ext cx="2088925" cy="268228"/>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社会历史的决定性基础</a:t>
            </a:r>
            <a:endParaRPr lang="en-US" altLang="zh-CN" sz="2100" dirty="0"/>
          </a:p>
        </p:txBody>
      </p:sp>
      <p:sp>
        <p:nvSpPr>
          <p:cNvPr id="8" name="QB_5_AN.34_1#616aea33c.blank?pid=c31f6e50d&amp;color=0,0,0&amp;vpa=26&amp;vtp=1"/>
          <p:cNvSpPr/>
          <p:nvPr/>
        </p:nvSpPr>
        <p:spPr>
          <a:xfrm>
            <a:off x="5379764" y="3374919"/>
            <a:ext cx="2706661" cy="276356"/>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经济基础</a:t>
            </a:r>
            <a:endParaRPr lang="en-US" altLang="zh-CN" sz="2100" dirty="0"/>
          </a:p>
        </p:txBody>
      </p:sp>
      <p:sp>
        <p:nvSpPr>
          <p:cNvPr id="9" name="QB_5_AN.35_1#616aea33c.blank?pid=c31f6e50d&amp;color=0,0,0&amp;vpa=27&amp;vtp=1"/>
          <p:cNvSpPr/>
          <p:nvPr/>
        </p:nvSpPr>
        <p:spPr>
          <a:xfrm>
            <a:off x="5891834" y="4935517"/>
            <a:ext cx="2284000" cy="349509"/>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历史唯物主义</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6_1#362944f85?sp=1&amp;pid=c31f6e50d&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本文针对①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，以丰富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的历史知识和辩证的理论分析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论述了②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，并指明了正确理解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、把握马克思主义辩证唯物史观的方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解答了③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AN.37_1#362944f85.blank?pid=c31f6e50d&amp;color=0,0,0&amp;vpa=28&amp;vtp=1&amp;bbb=1"/>
          <p:cNvSpPr/>
          <p:nvPr/>
        </p:nvSpPr>
        <p:spPr>
          <a:xfrm>
            <a:off x="3099467" y="1085220"/>
            <a:ext cx="6688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当时资产阶级理论家对马克思观点的歪曲</a:t>
            </a:r>
            <a:endParaRPr lang="en-US" altLang="zh-CN" sz="2800" dirty="0"/>
          </a:p>
        </p:txBody>
      </p:sp>
      <p:sp>
        <p:nvSpPr>
          <p:cNvPr id="4" name="QB_5_AN.38_1#362944f85.blank?pid=c31f6e50d&amp;color=0,0,0&amp;vpa=29&amp;vtp=1&amp;bbb=1&amp;hb=1"/>
          <p:cNvSpPr/>
          <p:nvPr/>
        </p:nvSpPr>
        <p:spPr>
          <a:xfrm>
            <a:off x="612648" y="1732920"/>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经济因素与历史发展、上层建筑</a:t>
            </a:r>
            <a:endParaRPr lang="en-US" altLang="zh-CN" sz="2800" dirty="0"/>
          </a:p>
        </p:txBody>
      </p:sp>
      <p:sp>
        <p:nvSpPr>
          <p:cNvPr id="5" name="QB_5_AN.39_1#362944f85.blank?pid=c31f6e50d&amp;color=0,0,0&amp;vpa=30&amp;vtp=1&amp;bbb=1"/>
          <p:cNvSpPr/>
          <p:nvPr/>
        </p:nvSpPr>
        <p:spPr>
          <a:xfrm>
            <a:off x="2756567" y="3028320"/>
            <a:ext cx="34734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当时德国青年的疑惑</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99a9265d.fixed?pid=846b637e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3#999a9265d"/>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46787b37a?pid=999a9265d&amp;color=0,0,0&amp;vtp=1&amp;bt=1&amp;bbb=1&amp;hb=1"/>
          <p:cNvSpPr/>
          <p:nvPr/>
        </p:nvSpPr>
        <p:spPr>
          <a:xfrm>
            <a:off x="612648" y="468000"/>
            <a:ext cx="10963656" cy="5715000"/>
          </a:xfrm>
          <a:prstGeom prst="rect">
            <a:avLst/>
          </a:prstGeom>
          <a:noFill/>
        </p:spPr>
        <p:txBody>
          <a:bodyPr wrap="none" lIns="0" tIns="0" rIns="0" bIns="0" rtlCol="0" anchor="t"/>
          <a:lstStyle/>
          <a:p>
            <a:pPr algn="l" latinLnBrk="1">
              <a:lnSpc>
                <a:spcPts val="4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45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社会历史的决定性基础是什么？有人认为杰出的英雄人物是社会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历史发展的决定性力量，比如伟大的帝王将相凭借个人的能力塑造了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整个国家和民族的历史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；有人把地理环境看作决定性因素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，比如气候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炎热地区的人们往往性格温和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，适合发展农业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，而气候寒冷地区的人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们勇敢好战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；还有人强调文化因素，如价值观、信仰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、思想体系的重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，比如一些学者认为基督教文化从政治制度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、法律体系到社会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伦理等各个方面对西方社会的发展起到了至关重要的作用。这些观点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在马克思和恩格斯看来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，都没有触及问题的实质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。那么社会历史的决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定性基础到底是什么呢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529dd489?pid=999a9265d&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理观点·辨析逻辑关系</a:t>
            </a:r>
            <a:endParaRPr lang="en-US" altLang="zh-CN" sz="3000" dirty="0"/>
          </a:p>
        </p:txBody>
      </p:sp>
      <p:sp>
        <p:nvSpPr>
          <p:cNvPr id="3" name="QB_5_BD.54_1#c5160d5f2?sp=1&amp;pid=5529dd489&amp;color=0,0,0&amp;vtp=1&amp;bbb=1&amp;hb=1&amp;hltap=1"/>
          <p:cNvSpPr/>
          <p:nvPr/>
        </p:nvSpPr>
        <p:spPr>
          <a:xfrm>
            <a:off x="612648" y="1115647"/>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恩格斯是如何解读经济关系的？（6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5_1#c5160d5f2?sp=1&amp;pid=5529dd489&amp;color=0,0,0&amp;vtp=1&amp;bbb=1&amp;hb=1&amp;hla=1"/>
          <p:cNvSpPr/>
          <p:nvPr/>
        </p:nvSpPr>
        <p:spPr>
          <a:xfrm>
            <a:off x="612648" y="1743027"/>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先明确概念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经济关系是指生产生活资料和交换产品的方式。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2分）再指出经济关系的四个构成要素：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包括生产和运输的全部技术，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还包括这些关系赖以发展的地理基础和先前各经济发展阶段的残余以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及围绕着这一社会形式的外部环境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fee9ab9ce?sp=1&amp;pid=5529dd489&amp;color=0,0,0&amp;vtp=1&amp;bt=1&amp;bbb=1&amp;hb=1&amp;hltap=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在《社会历史的决定性基础》这封信中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，恩格斯提出了两个不应当忽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视的问题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，请概括这两个问题。（4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fee9ab9ce?sp=1&amp;pid=5529dd489&amp;color=0,0,0&amp;vtp=1&amp;bt=1&amp;bbb=1&amp;hb=1&amp;hla=1"/>
          <p:cNvSpPr/>
          <p:nvPr/>
        </p:nvSpPr>
        <p:spPr>
          <a:xfrm>
            <a:off x="612648" y="1735460"/>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上层建筑的发展以经济发展为基础并反作用于经济基础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基础决定上层建筑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。②历史发展中存在着必然性和偶然性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，必然性通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过偶然性表现出来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，偶然性中又蕴含着必然性。（每点2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2_1#657de6d74?sp=1&amp;pid=5529dd489&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“在所有这样的社会里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，都是那种以偶然性为其补充和表现形式的必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然性占统治地位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”中，“偶然性”和“必然性”分别指什么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？二者之间有什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2#657de6d74?pid=5529dd489&amp;color=0,0,0&amp;mp=1&amp;vtp=1&amp;bt=1&amp;bbb=1&amp;hb=1&amp;hltap=1"/>
          <p:cNvSpPr/>
          <p:nvPr/>
        </p:nvSpPr>
        <p:spPr>
          <a:xfrm>
            <a:off x="612648" y="4934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4_1#657de6d74?pid=5529dd489&amp;color=0,0,0&amp;mp=1&amp;vtp=1&amp;bt=1&amp;bbb=1&amp;hb=1&amp;hla=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1）①“偶然性”指社会历史发展过程中看似不确定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、不一定会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，可以这样出现也可以那样出现的现象和趋势。②“必然性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会历史发展过程中由本质且根本的因素决定的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、合乎规律的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、一定要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发生的现象和趋势</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2）二者相互依存：必然性存在于偶然性之中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，通过大量的偶然性表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现出来并为自己开辟道路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。偶然性背后隐藏着必然性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，是必然性的表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现形式和补充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，不存在脱离必然性的纯粹偶然性。（2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d72a00d95?sp=1&amp;pid=5529dd489&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在德国，对偶然性和必然性关系很难正确理解的最大障碍是什么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该如何获得正确途径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d72a00d95?sp=1&amp;pid=5529dd489&amp;color=0,0,0&amp;vtp=1&amp;bt=1&amp;bbb=1&amp;hb=1&amp;hla=1"/>
          <p:cNvSpPr/>
          <p:nvPr/>
        </p:nvSpPr>
        <p:spPr>
          <a:xfrm>
            <a:off x="612648" y="173546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1）最大的障碍在于著作界对于经济史的不负责任的忽视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种忽视主要体现在很难抛掉学校里灌输的那种历史观，而且更难搜集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为此所必需的材料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2）要想真正地解决问题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，就要从马克思主义原著中学习历史唯物主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46b637ec.fixed?pid=abe0c2271&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科学与文化论著研习——理论的价值</a:t>
            </a:r>
            <a:endParaRPr lang="en-US" altLang="zh-CN" sz="4000" dirty="0"/>
          </a:p>
        </p:txBody>
      </p:sp>
      <p:sp>
        <p:nvSpPr>
          <p:cNvPr id="3" name="C_2#846b637ec"/>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2_BD#846b637ec.fixed?pid=abe0c2271&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2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第1课</a:t>
            </a:r>
            <a:r>
              <a:rPr lang="en-US" altLang="zh-CN" sz="34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社会历史的决定性基础</a:t>
            </a:r>
            <a:endParaRPr lang="en-US" altLang="zh-CN" sz="338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298ed4bc?pid=999a9265d&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厘思路·学论证之精妙</a:t>
            </a:r>
            <a:endParaRPr lang="en-US" altLang="zh-CN" sz="3000" dirty="0"/>
          </a:p>
        </p:txBody>
      </p:sp>
      <p:sp>
        <p:nvSpPr>
          <p:cNvPr id="3" name="QB_5_BD.54_1#1d7baa094?sp=1&amp;pid=4298ed4bc&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本文的论证思路是什么？请简要概括。（4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5_1#1d7baa094?sp=1&amp;pid=4298ed4bc&amp;color=0,0,0&amp;vtp=1&amp;bbb=1&amp;hb=1&amp;hla=1"/>
          <p:cNvSpPr/>
          <p:nvPr/>
        </p:nvSpPr>
        <p:spPr>
          <a:xfrm>
            <a:off x="612648" y="1743027"/>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文章始终围绕经济关系是社会历史的决定性基础这一论题展开论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。（1分）恩格斯用编排序号的方式，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首先阐述了经济关系的内涵，</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并分析了其对社会历史的决定作用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）然后论述了经济关系归根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到底制约历史发展的两方面的具体表现：一是经济基础和上层建筑之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间的相互作用与上层建筑各要素之间的作用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）二是历史发展的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偶然性和必然性之间的关系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8fd9fd5a3?pid=4298ed4bc&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三步妙答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“论证思路”题</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先厘清文章思路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找出各段中心句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观点句及过渡句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找出全文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的线索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再判定行文结构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在上述思路的基础上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对文章总体结构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总分式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并列式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对照式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层递式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作出论定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8fd9fd5a3?pid=4298ed4bc&amp;color=0,0,0&amp;mp=1&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最后组织语言回答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具体模式如下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模式一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适合段落比较多的文本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其次</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文章采用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结构组织行文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条理明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层次清楚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模式二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适合段落比较少的文本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第一段写</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第二段写</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最后一段写</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文章采用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织行文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条理明晰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层次清楚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f2e7d9e42?sp=1&amp;pid=4298ed4bc&amp;color=0,0,0&amp;mp=1&amp;vtp=1&amp;bt=1&amp;bbb=1&amp;hb=1&amp;hltap=1"/>
          <p:cNvSpPr/>
          <p:nvPr/>
        </p:nvSpPr>
        <p:spPr>
          <a:xfrm>
            <a:off x="612648" y="468000"/>
            <a:ext cx="10963656" cy="571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本文运用了多种论证方法，请举出两例并予以简要分析。（6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f2e7d9e42?sp=1&amp;pid=4298ed4bc&amp;color=0,0,0&amp;mp=1&amp;vtp=1&amp;bt=1&amp;bbb=1&amp;hb=1&amp;hla=1"/>
          <p:cNvSpPr/>
          <p:nvPr/>
        </p:nvSpPr>
        <p:spPr>
          <a:xfrm>
            <a:off x="612648" y="1078299"/>
            <a:ext cx="10963656" cy="508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举例论证。“恰巧拿破仑这个科西嘉人</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如凯撒、</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奥古斯都、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克伦威尔等等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。”这里使用了举例论证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，证明伟大人物的出现有其偶然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。②比喻论证。“如果您画出曲线的中轴线</a:t>
            </a: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就越是同后者平行而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。”这里使用了比喻论证，把偶然性比作“曲线”，把必然性比作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“曲</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线的中轴线</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”，强调曲线始终围绕着中轴线上下摆动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，偶然性总是表现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着必然性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。③假设论证。如用“假如没有拿破仑这个人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，他的角色就会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由另一个人来扮演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”来论证伟人出现的必然性。（每点3分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，答出两点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fcbf1011?pid=999a9265d&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赏语言·体会准确严密的论证语言</a:t>
            </a:r>
            <a:endParaRPr lang="en-US" altLang="zh-CN" sz="3000" dirty="0"/>
          </a:p>
        </p:txBody>
      </p:sp>
      <p:sp>
        <p:nvSpPr>
          <p:cNvPr id="3" name="QB_5_BD.46_1#ec9713598?sp=1&amp;pid=ffcbf1011&amp;color=0,0,0&amp;vtp=1&amp;bbb=1&amp;hb=1"/>
          <p:cNvSpPr/>
          <p:nvPr/>
        </p:nvSpPr>
        <p:spPr>
          <a:xfrm>
            <a:off x="612648" y="1115647"/>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这篇文章语言严密准确，请赏析下列句子中的加点词语。（2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如果像您所说的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技术在很大程度上依赖于科学状况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学则在更大得多的程度上依赖于技术的状况和需要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800" dirty="0"/>
          </a:p>
        </p:txBody>
      </p:sp>
      <p:sp>
        <p:nvSpPr>
          <p:cNvPr id="4" name="QB_5_AN.47_1#ec9713598.blank?pid=ffcbf1011&amp;color=0,0,0&amp;vpa=31&amp;vtp=1&amp;bbb=1&amp;hb=1"/>
          <p:cNvSpPr/>
          <p:nvPr/>
        </p:nvSpPr>
        <p:spPr>
          <a:xfrm>
            <a:off x="612648" y="3028267"/>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很大程度上”“更大得多的程度上”，表达准确严谨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，强调了科学依赖于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“技术的状况和需要”。（2分）</a:t>
            </a:r>
            <a:endParaRPr lang="en-US" altLang="zh-CN" sz="2800" dirty="0"/>
          </a:p>
        </p:txBody>
      </p:sp>
      <p:sp>
        <p:nvSpPr>
          <p:cNvPr id="5" name="QB_5_BD.46_1#ec9713598?sp=1&amp;pid=ffcbf1011&amp;color=0,0,0&amp;vtp=1&amp;bbb=1&amp;hb=1&amp;zzd= 3"/>
          <p:cNvSpPr/>
          <p:nvPr/>
        </p:nvSpPr>
        <p:spPr>
          <a:xfrm>
            <a:off x="5394230" y="2423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B_5_BD.46_1#ec9713598?sp=1&amp;pid=ffcbf1011&amp;color=0,0,0&amp;vtp=1&amp;bbb=1&amp;hb=1&amp;zzd= 3"/>
          <p:cNvSpPr/>
          <p:nvPr/>
        </p:nvSpPr>
        <p:spPr>
          <a:xfrm>
            <a:off x="5749830" y="2423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B_5_BD.46_1#ec9713598?sp=1&amp;pid=ffcbf1011&amp;color=0,0,0&amp;vtp=1&amp;bbb=1&amp;hb=1&amp;zzd= 3"/>
          <p:cNvSpPr/>
          <p:nvPr/>
        </p:nvSpPr>
        <p:spPr>
          <a:xfrm>
            <a:off x="6105430" y="2423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5_BD.46_1#ec9713598?sp=1&amp;pid=ffcbf1011&amp;color=0,0,0&amp;vtp=1&amp;bbb=1&amp;hb=1&amp;zzd= 3"/>
          <p:cNvSpPr/>
          <p:nvPr/>
        </p:nvSpPr>
        <p:spPr>
          <a:xfrm>
            <a:off x="6461030" y="2423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5_BD.46_1#ec9713598?sp=1&amp;pid=ffcbf1011&amp;color=0,0,0&amp;vtp=1&amp;bbb=1&amp;hb=1&amp;zzd= 3"/>
          <p:cNvSpPr/>
          <p:nvPr/>
        </p:nvSpPr>
        <p:spPr>
          <a:xfrm>
            <a:off x="6816630" y="2423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5_BD.46_1#ec9713598?sp=1&amp;pid=ffcbf1011&amp;color=0,0,0&amp;vtp=1&amp;bbb=1&amp;hb=1&amp;zzd= 4"/>
          <p:cNvSpPr/>
          <p:nvPr/>
        </p:nvSpPr>
        <p:spPr>
          <a:xfrm>
            <a:off x="18382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5_BD.46_1#ec9713598?sp=1&amp;pid=ffcbf1011&amp;color=0,0,0&amp;vtp=1&amp;bbb=1&amp;hb=1&amp;zzd= 4"/>
          <p:cNvSpPr/>
          <p:nvPr/>
        </p:nvSpPr>
        <p:spPr>
          <a:xfrm>
            <a:off x="21938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5_BD.46_1#ec9713598?sp=1&amp;pid=ffcbf1011&amp;color=0,0,0&amp;vtp=1&amp;bbb=1&amp;hb=1&amp;zzd= 4"/>
          <p:cNvSpPr/>
          <p:nvPr/>
        </p:nvSpPr>
        <p:spPr>
          <a:xfrm>
            <a:off x="25494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5_BD.46_1#ec9713598?sp=1&amp;pid=ffcbf1011&amp;color=0,0,0&amp;vtp=1&amp;bbb=1&amp;hb=1&amp;zzd= 4"/>
          <p:cNvSpPr/>
          <p:nvPr/>
        </p:nvSpPr>
        <p:spPr>
          <a:xfrm>
            <a:off x="29050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5_BD.46_1#ec9713598?sp=1&amp;pid=ffcbf1011&amp;color=0,0,0&amp;vtp=1&amp;bbb=1&amp;hb=1&amp;zzd= 4"/>
          <p:cNvSpPr/>
          <p:nvPr/>
        </p:nvSpPr>
        <p:spPr>
          <a:xfrm>
            <a:off x="32606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5_BD.46_1#ec9713598?sp=1&amp;pid=ffcbf1011&amp;color=0,0,0&amp;vtp=1&amp;bbb=1&amp;hb=1&amp;zzd= 4"/>
          <p:cNvSpPr/>
          <p:nvPr/>
        </p:nvSpPr>
        <p:spPr>
          <a:xfrm>
            <a:off x="36162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5_BD.46_1#ec9713598?sp=1&amp;pid=ffcbf1011&amp;color=0,0,0&amp;vtp=1&amp;bbb=1&amp;hb=1&amp;zzd= 4"/>
          <p:cNvSpPr/>
          <p:nvPr/>
        </p:nvSpPr>
        <p:spPr>
          <a:xfrm>
            <a:off x="39718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B_5_BD.46_1#ec9713598?sp=1&amp;pid=ffcbf1011&amp;color=0,0,0&amp;vtp=1&amp;bbb=1&amp;hb=1&amp;zzd= 4"/>
          <p:cNvSpPr/>
          <p:nvPr/>
        </p:nvSpPr>
        <p:spPr>
          <a:xfrm>
            <a:off x="4327430" y="3071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de1a7bc4b?sp=1&amp;pid=ffcbf1011&amp;color=0,0,0&amp;vtp=1&amp;bt=1&amp;bbb=1&amp;hb=1&amp;hltap=1"/>
          <p:cNvSpPr/>
          <p:nvPr/>
        </p:nvSpPr>
        <p:spPr>
          <a:xfrm>
            <a:off x="612648" y="468000"/>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作者为加强论证的针对性，不时采用“不是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不是</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”等句式，请找出来并分析其论证效果。（6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de1a7bc4b?sp=1&amp;pid=ffcbf1011&amp;color=0,0,0&amp;vtp=1&amp;bt=1&amp;bbb=1&amp;hb=1&amp;hla=1"/>
          <p:cNvSpPr/>
          <p:nvPr/>
        </p:nvSpPr>
        <p:spPr>
          <a:xfrm>
            <a:off x="612648" y="1619768"/>
            <a:ext cx="10963656" cy="4445000"/>
          </a:xfrm>
          <a:prstGeom prst="rect">
            <a:avLst/>
          </a:prstGeom>
          <a:noFill/>
        </p:spPr>
        <p:txBody>
          <a:bodyPr wrap="none" lIns="0" tIns="0" rIns="0" bIns="0" rtlCol="0" anchor="t"/>
          <a:lstStyle/>
          <a:p>
            <a:pPr latinLnBrk="1">
              <a:lnSpc>
                <a:spcPts val="5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例句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这并不是说，只有经济状况才是原因，才是积极的，其</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余一切都不过是消极的结果，而是说，这是在归根到底不断为自己开</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辟道路的经济必然性的基础上的相互作用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a:p>
            <a:pPr latinLnBrk="1">
              <a:lnSpc>
                <a:spcPts val="50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论证效果：此句先否定了当时一些人持有的经济状况是唯一原因的观</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点，再肯定它们（指政治、法、哲学、宗教、文学、艺术等等）之间</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的相互作用是发生于经济必然性基础之上的。先否定，后肯定，使表</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达更有逻辑和说服力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a:p>
            <a:pPr latinLnBrk="1">
              <a:lnSpc>
                <a:spcPts val="5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de1a7bc4b?sp=1&amp;pid=ffcbf1011&amp;color=0,0,0&amp;vtp=1&amp;bt=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4_1#de1a7bc4b?sp=1&amp;pid=ffcbf1011&amp;color=0,0,0&amp;vtp=1&amp;bt=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例句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②：他们并不是按照共同的意志，根据一个共同的计划</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，甚至不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是在一个有明确界限的既定社会内来创造自己的历史。他们的意向是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相互交错的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论证效果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：此句先否定了当时人们的两种错误观点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，然后提出了自己</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的看法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。在正反对比中使自己的观点更加鲜明。（2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1b0da8da?pid=999a9265d&amp;color=0,173,163&amp;vtp=1&amp;bt=1&amp;bbb=1"/>
          <p:cNvSpPr/>
          <p:nvPr/>
        </p:nvSpPr>
        <p:spPr>
          <a:xfrm>
            <a:off x="612648" y="466344"/>
            <a:ext cx="10963656" cy="548640"/>
          </a:xfrm>
          <a:prstGeom prst="rect">
            <a:avLst/>
          </a:prstGeom>
          <a:noFill/>
        </p:spPr>
        <p:txBody>
          <a:bodyPr wrap="none" lIns="0" tIns="0" rIns="0" bIns="0" rtlCol="0" anchor="t"/>
          <a:lstStyle/>
          <a:p>
            <a:pPr algn="l" latinLnBrk="1">
              <a:lnSpc>
                <a:spcPts val="4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重实践·撰写研讨报告</a:t>
            </a:r>
            <a:endParaRPr lang="en-US" altLang="zh-CN" sz="3000" dirty="0"/>
          </a:p>
        </p:txBody>
      </p:sp>
      <p:sp>
        <p:nvSpPr>
          <p:cNvPr id="3" name="QB_5_BD.54_1#2fca4573e?sp=1&amp;pid=31b0da8da&amp;color=0,0,0&amp;vtp=1&amp;bbb=1&amp;hb=1&amp;hltap=1"/>
          <p:cNvSpPr/>
          <p:nvPr/>
        </p:nvSpPr>
        <p:spPr>
          <a:xfrm>
            <a:off x="612648" y="1017857"/>
            <a:ext cx="10963656" cy="5207000"/>
          </a:xfrm>
          <a:prstGeom prst="rect">
            <a:avLst/>
          </a:prstGeom>
          <a:noFill/>
        </p:spPr>
        <p:txBody>
          <a:bodyPr wrap="none" lIns="0" tIns="0" rIns="0" bIns="0" rtlCol="0" anchor="t"/>
          <a:lstStyle/>
          <a:p>
            <a:pPr algn="l" latinLnBrk="1">
              <a:lnSpc>
                <a:spcPts val="4100"/>
              </a:lnSpc>
            </a:pPr>
            <a:r>
              <a:rPr lang="en-US" altLang="zh-CN" sz="2800" b="1" i="0" spc="-5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请结合现代社会的实际问题，如经济危机、科技发展等，</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撰写一篇200</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个字左右的研讨报告</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，阐述对经典理论时代意义的理解和思考。（10</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5_1#2fca4573e?sp=1&amp;pid=31b0da8da&amp;color=0,0,0&amp;vtp=1&amp;bbb=1&amp;hb=1&amp;hla=1"/>
          <p:cNvSpPr/>
          <p:nvPr/>
        </p:nvSpPr>
        <p:spPr>
          <a:xfrm>
            <a:off x="612648" y="2029285"/>
            <a:ext cx="10963656" cy="4165600"/>
          </a:xfrm>
          <a:prstGeom prst="rect">
            <a:avLst/>
          </a:prstGeom>
          <a:noFill/>
        </p:spPr>
        <p:txBody>
          <a:bodyPr wrap="none" lIns="0" tIns="0" rIns="0" bIns="0" rtlCol="0" anchor="t"/>
          <a:lstStyle/>
          <a:p>
            <a:pPr latinLnBrk="1">
              <a:lnSpc>
                <a:spcPts val="4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示例）在现代社会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，恩格斯关于经济关系的理论仍具有重要的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现实意义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。科技发展改变了经济关系的形态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，但并未改变其决定性作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。数字经济的崛起，既推动了生产力的飞跃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，也带来了新的经济不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平等和就业结构变化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。这要求我们在推动科技发展的同时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，关注其对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经济关系和社会结构的深远影响，确保科技红利能够惠及更广泛的社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会群体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。恩格斯的理论提醒我们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，只有深刻理解和把握经济关系的本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，才能更好地应对现代社会的各种挑战，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推动社会的全面进步。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观点明确2分;结构清晰,语言流畅,有文采8</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1366f69d?pid=999a9265d&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5_BD.54_1#84c9feb34?sp=1&amp;pid=11366f69d&amp;color=0,0,0&amp;vtp=1&amp;bbb=1&amp;hb=1&amp;hltap=1"/>
          <p:cNvSpPr/>
          <p:nvPr/>
        </p:nvSpPr>
        <p:spPr>
          <a:xfrm>
            <a:off x="612648" y="954024"/>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阅读下面这段文字，结合刘邦和项羽的事迹，谈谈你对“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杰出人物”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出现的必然性和偶然性的认识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恰巧某个伟大人物在一定时间出现于某一国家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这当然纯粹是一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种偶然现象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如果我们把这个人去掉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那时就会需要有另外一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个人来代替他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并且这个代替者是会出现的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不论好一些或差一些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但是最终总是会出现的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5_1#84c9feb34?sp=1&amp;pid=11366f69d&amp;color=0,0,0&amp;vtp=1&amp;bbb=1&amp;hb=1&amp;hla=1"/>
          <p:cNvSpPr/>
          <p:nvPr/>
        </p:nvSpPr>
        <p:spPr>
          <a:xfrm>
            <a:off x="612648" y="4794504"/>
            <a:ext cx="10963656" cy="12954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示例）杰出人物的出现，都是必然性和偶然性的统一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。在楚汉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之争中取得最后胜利的刘邦就是这样一位集偶然性与必然性于一身的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84c9feb34?sp=1&amp;pid=11366f69d&amp;color=0,0,0&amp;vtp=1&amp;bbb=1&amp;hb=1&amp;hltap=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4_1#84c9feb34?sp=1&amp;pid=11366f69d&amp;color=0,0,0&amp;vtp=1&amp;bbb=1&amp;hb=1&amp;hla=1"/>
          <p:cNvSpPr/>
          <p:nvPr/>
        </p:nvSpPr>
        <p:spPr>
          <a:xfrm>
            <a:off x="612648" y="442600"/>
            <a:ext cx="10963656" cy="51816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杰出人物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。比如，刘邦的出身、起家，乃至夺取关中先入咸阳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、鸿门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宴脱险等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，都充满了偶然性，稍有差池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，楚汉之争的结局恐怕就会大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相径庭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。但我们也不能把这些偶然因素绝对化、神秘化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，因为偶然性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的背后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，是必然性在起作用。刘邦最后能胜出，是具有必然性的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。刘</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邦审时度势</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、知人善任，方针、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政策受到了广大士兵和人民的拥护，</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他的胜利是大势所趋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，是必然性使然。而项羽的失败也是必然的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在刘邦成功的必然性因素方面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，项羽大多相反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，最后只能落得乌江自</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刎的结局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。（答出偶然性和必然性,每答出一点得3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0386622ca?pid=846b637ec&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4110" y="554868"/>
            <a:ext cx="548640" cy="466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3#0386622ca?pid=846b637ec&amp;color=0,0,0&amp;vtp=1&amp;bt=1&amp;bb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1.了解文中的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基本观点</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，并思考其逻辑关系。</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2.理解文中含意深刻、富有表现力的语段，体会语言表达</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准确、严密</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特点。</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3.学习恩格斯论述问题的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辩证思维和严密的逻辑性</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，厘清论述思路，理</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解文章</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思路严谨、说理辩证</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的特点。</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4.明确写作背景和针对性，深化对马克思主义的辩证唯物史观的认识。</a:t>
            </a:r>
            <a:endParaRPr lang="en-US" altLang="zh-CN" sz="1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1b0ccbbb.fixed?pid=846b637e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3#f1b0ccbbb"/>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1_1#7b33fc772?pid=f1b0ccbbb&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恩格斯的《社会历史的决定性基础》和《在马克思墓前的讲话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》分别</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1894年和1883年。由于写作背景的不同，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这两篇文章在写作目的、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内容侧重点上也有着明显的不同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。试根据自己的理解简要说明。（4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5_2#7b33fc772?pid=f1b0ccbbb&amp;color=0,0,0&amp;mp=1&amp;vtp=1&amp;bt=1&amp;bbb=1&amp;hb=1&amp;hltap=1"/>
          <p:cNvSpPr/>
          <p:nvPr/>
        </p:nvSpPr>
        <p:spPr>
          <a:xfrm>
            <a:off x="612648" y="4934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54_1#7b33fc772?pid=f1b0ccbbb&amp;color=0,0,0&amp;mp=1&amp;vtp=1&amp;bt=1&amp;bbb=1&amp;hb=1&amp;hla=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写作目的：前者不仅是对某一位青年的回答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，更是对一种思潮</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的回答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，体现了恩格斯对马克思主义唯物史观的丰富和发展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；后者是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为了悼念马克思，对马克思所作的伟大贡献给予了高度评价和热情赞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。②内容侧重点：前者侧重解决人们疑惑的思想理论问题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，指导人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们正确运用唯物史观分析经济关系方面的理论问题；后者侧重介绍马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克思的逝世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，评述马克思的理论和实践贡献，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表达自己的悼念之情，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弘扬马克思主义精神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，激励人们向马克思学习。（每点2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67373480?pid=f1b0ccbbb&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5_BD#28b7d6d26?pid=e67373480&amp;color=0,173,163&amp;vtp=1&amp;bbb=1"/>
          <p:cNvSpPr/>
          <p:nvPr/>
        </p:nvSpPr>
        <p:spPr>
          <a:xfrm>
            <a:off x="612648" y="954024"/>
            <a:ext cx="10963656" cy="608076"/>
          </a:xfrm>
          <a:prstGeom prst="rect">
            <a:avLst/>
          </a:prstGeom>
          <a:noFill/>
        </p:spPr>
        <p:txBody>
          <a:bodyPr wrap="none" lIns="0" tIns="0" rIns="0" bIns="0" rtlCol="0" anchor="t"/>
          <a:lstStyle/>
          <a:p>
            <a:pPr algn="l" latinLnBrk="1">
              <a:lnSpc>
                <a:spcPts val="47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6#7059552f0?pid=28b7d6d26&amp;color=0,0,0&amp;vtp=1&amp;bbb=1&amp;hb=1"/>
          <p:cNvSpPr/>
          <p:nvPr/>
        </p:nvSpPr>
        <p:spPr>
          <a:xfrm>
            <a:off x="612648" y="1558875"/>
            <a:ext cx="10963656" cy="4572000"/>
          </a:xfrm>
          <a:prstGeom prst="rect">
            <a:avLst/>
          </a:prstGeom>
          <a:noFill/>
        </p:spPr>
        <p:txBody>
          <a:bodyPr wrap="none" lIns="0" tIns="0" rIns="0" bIns="0" rtlCol="0" anchor="t"/>
          <a:lstStyle/>
          <a:p>
            <a:pPr algn="ctr" latinLnBrk="1">
              <a:lnSpc>
                <a:spcPts val="4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不朽的丰碑：恩格斯</a:t>
            </a:r>
            <a:endParaRPr lang="en-US" altLang="zh-CN" sz="2800" dirty="0"/>
          </a:p>
          <a:p>
            <a:pPr latinLnBrk="1">
              <a:lnSpc>
                <a:spcPts val="45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恩格斯是伟大的马克思主义思想家和理论家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他为马克思主义学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说的创立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完善与发展作出了杰出贡献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他是坚定的共产主义信仰者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毕生对机会主义和教条主义进行强有力的斗争和批判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他也是伟大的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共产主义革命家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他从青少年时代就开始为工人阶级的解放事业而奋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当马克思的理论被恶意篡改和歪曲的时候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他挺身而出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用渊博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的知识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科学的态度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缜密的理论分析向世人宣告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真理毋庸置疑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内涵历久弥新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1fce22cb5?pid=28b7d6d26&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3000" dirty="0"/>
          </a:p>
        </p:txBody>
      </p:sp>
      <p:sp>
        <p:nvSpPr>
          <p:cNvPr id="3" name="P_7_BD#1c55403a9?pid=1fce22cb5&amp;color=0,0,0&amp;vtp=1&amp;bbb=1"/>
          <p:cNvSpPr/>
          <p:nvPr/>
        </p:nvSpPr>
        <p:spPr>
          <a:xfrm>
            <a:off x="612648" y="113037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理想信念</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理论价值</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坚持真理</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科学精神</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伟大人格</a:t>
            </a: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095ad8c3d?pid=28b7d6d26&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3000" dirty="0"/>
          </a:p>
        </p:txBody>
      </p:sp>
      <p:sp>
        <p:nvSpPr>
          <p:cNvPr id="3" name="P_7_BD#9bb311aca?pid=095ad8c3d&amp;color=0,0,0&amp;vtp=1&amp;bbb=1&amp;hb=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理论对于实践有着巨大的指导意义</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一个人的理论素养越高</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越能在实践中见微知著</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行稳致远</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提高理论素养的重要途径</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努力学习经典理论著作</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认真研读马克思</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恩格斯经典著作</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坚持读</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原著</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学原文</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学习掌握马克思主义基本原理</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学会运用马克思主义</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立场观点方法分析问题</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解决问题</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积极主动地学习马克思主义中国</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化最新成果</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习近平新时代中国特色社会主义思想</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自觉用它武装</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头脑</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指导实践</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e291c483?pid=e6737348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6#1203d1ee3?pid=8e291c483&amp;color=0,0,0&amp;vtp=1&amp;bbb=1&amp;hb=1"/>
          <p:cNvSpPr/>
          <p:nvPr/>
        </p:nvSpPr>
        <p:spPr>
          <a:xfrm>
            <a:off x="612648" y="1130379"/>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在维也纳欢迎大会上的演说</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亲爱的同志们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今天晚上我受到了当之有愧的接待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在我离开这个会场以前不能不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对此表示深切的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衷心的感谢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我必须说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可惜现在只能由我来享受我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的亡友马克思的荣誉了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我是在这个意义上接受你们的热烈欢迎的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如果说我在参加运动的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年中的确为运动做了一些事情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我并不因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203d1ee3?pid=8e291c483&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此要求任何奖赏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我的最好的奖赏就是你们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到处都有我们的同志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伯利亚的监狱里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在加利福尼亚的金矿里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直到澳大利亚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没有一个国家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没有一个大的国家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在那里社会民主党没有成为一支不容忽视的力量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现在全世界无论做什么事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都得看看我们的神色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我们就是一个使人畏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惧的强国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一个比其他强国更能起到决定作用的强国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这使我感到骄傲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我们没有白活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我们能够自豪地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满意地回顾自己的事业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在德国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曾想用暴力来镇压运动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社会民主党都以资产阶级完全意料不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到的方式作了回答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在每一次新的选举中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社会民主党的选票总是不可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203d1ee3?pid=8e291c483&amp;color=0,0,0&amp;vtp=1&amp;bbb=1&amp;hb=1"/>
          <p:cNvSpPr/>
          <p:nvPr/>
        </p:nvSpPr>
        <p:spPr>
          <a:xfrm>
            <a:off x="612648" y="468000"/>
            <a:ext cx="10963656" cy="5842000"/>
          </a:xfrm>
          <a:prstGeom prst="rect">
            <a:avLst/>
          </a:prstGeom>
          <a:noFill/>
        </p:spPr>
        <p:txBody>
          <a:bodyPr wrap="none" lIns="0" tIns="0" rIns="0" bIns="0" rtlCol="0" anchor="t"/>
          <a:lstStyle/>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遏止地增长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这使资产阶级战栗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使卡普里维战栗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使所有的执政者战栗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暴风雨般的掌声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刚才一位讲演人提到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在国外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社会民主运动总是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被人估计不足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亲爱的同志们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我走过维也纳的街道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看了资产阶级殷勤</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地为未来的无产阶级建造的非常漂亮的大厦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会场大为活跃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人指给我看了你们曾经正大光明地占领过的富丽堂皇的市政厅大厦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从你们占领市政厅大厦的那一天起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谁也不会再对你们估计不足了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掌声雷鸣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这是一个划时代的日子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那时候我正在伦敦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看到了英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国报纸记者们的那种惶恐的样子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当时他们报道说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日无产阶级占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领了维也纳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而且是比过去任何时候都更巧妙地占领了它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6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1893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203d1ee3?pid=8e291c483&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逻辑清晰。恩格斯用无可辩驳的事实表明社会民主党和无产阶级</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取得的成绩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,流露出骄傲和自豪之情,激发了无产阶级继续奋斗的信心。</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主旨明确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。本文号召全体无产阶级,以“这是一个划时代的日子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新的起点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,顽强英勇地同资产阶级进行斗争。由此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，我们可以看出一代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伟人恩格斯那高尚的人格和昂扬的斗志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感情激昂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。全文感情激越,演讲者与听众息息相通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,使得演讲真正具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备了强烈的感召力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95e5d6837?lid=95e5d6837&amp;cid=95e5d6837&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95e5d6837?lid=95e5d6837&amp;cid=95e5d6837&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95e5d6837?lid=999a9265d&amp;cid=999a9265d&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95e5d6837?lid=999a9265d&amp;cid=999a9265d&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95e5d6837?lid=f1b0ccbbb&amp;cid=f1b0ccbbb&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95e5d6837?lid=f1b0ccbbb&amp;cid=f1b0ccbbb&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937151ac?pid=e6737348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6_BD.54_1#3497bcc91?pid=8937151ac&amp;color=0,0,0&amp;vtp=1&amp;bbb=1&amp;hb=1&amp;hltap=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请以“理论的价值”为主题，运用课内积累的素材《不朽的丰碑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》，拟写一段200个字左右的短文。（10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55_1#3497bcc91?pid=8937151ac&amp;color=0,0,0&amp;vtp=1&amp;bbb=1&amp;hb=1&amp;hla=1"/>
          <p:cNvSpPr/>
          <p:nvPr/>
        </p:nvSpPr>
        <p:spPr>
          <a:xfrm>
            <a:off x="612648" y="2397839"/>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示例）当马克思的“经济基础决定上层建筑”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理论被恶意歪曲时，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恩格斯挺身而出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，用严谨的理论分析捍卫真理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；当资本主义的剥削本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质被粉饰为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“自由市场”时，恩格斯以《英国工人阶级状况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》的翔实调</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查揭露了工人的悲惨境遇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当唯心主义试图用抽象观念解释历史时，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马克思与恩格斯以唯物史观揭示了社会发展的客观规律；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3497bcc91?pid=8937151ac&amp;color=0,0,0&amp;vtp=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54_1#3497bcc91?pid=8937151ac&amp;color=0,0,0&amp;vtp=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当无政府主义者否定一切权威时，马克思与恩格斯以科学的社会主义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理论阐明了无产阶级专政的必要性。马克思和恩格斯始终以理论与实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践相结合的方式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，捍卫真理的纯粹性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，为无产阶级的解放事业奠定了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坚实的理论基础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。（运用素材3分，主题明确3分，语言连贯3分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，符合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字数要求1分）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5e5d6837.fixed?pid=846b637e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3#95e5d6837"/>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3f41b4cb?pid=95e5d6837&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pic>
        <p:nvPicPr>
          <p:cNvPr id="3" name="P_5_BD#87b15abaa?htil=1&amp;pid=d3f41b4cb&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438396" y="1211030"/>
            <a:ext cx="2075688" cy="26609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5_BD#87b15abaa?htil=1&amp;pid=d3f41b4cb&amp;color=0,0,0&amp;vtp=1&amp;bbb=1&amp;hb=1&amp;hs=1"/>
          <p:cNvSpPr/>
          <p:nvPr/>
        </p:nvSpPr>
        <p:spPr>
          <a:xfrm>
            <a:off x="612648" y="1174454"/>
            <a:ext cx="8759952"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恩格斯（1820—1895）,德国思想家、哲学家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、革命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、教育家、军事理论家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,全世界无产阶级和劳动人民的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伟大导师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，坚定的革命民主主义者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。他是马克思主义创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始人之一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,是马克思的亲密战友,被誉为“第二提琴手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和马克思共同撰写了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《共产党宣言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》,共同创立了科学共</a:t>
            </a:r>
            <a:endParaRPr lang="en-US" altLang="zh-CN" sz="2800" dirty="0"/>
          </a:p>
        </p:txBody>
      </p:sp>
      <p:sp>
        <p:nvSpPr>
          <p:cNvPr id="5" name="P_5_BD#87b15abaa?htil=1&amp;pid=d3f41b4cb&amp;color=0,0,0&amp;vtp=1&amp;bbb=1&amp;hb=1&amp;hs=1"/>
          <p:cNvSpPr/>
          <p:nvPr/>
        </p:nvSpPr>
        <p:spPr>
          <a:xfrm>
            <a:off x="612648" y="4430723"/>
            <a:ext cx="10968012" cy="12954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产主义理论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。马克思逝世后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,恩格斯担负了整理和出版马克思文献遗稿</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，先后出版《资本论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》第二卷和第三卷。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87b15abaa?htil=1&amp;pid=d3f41b4cb&amp;color=0,0,0&amp;vtp=1&amp;bbb=1&amp;hb=1&amp;hs=1"/>
          <p:cNvSpPr/>
          <p:nvPr/>
        </p:nvSpPr>
        <p:spPr>
          <a:xfrm>
            <a:off x="612648" y="468000"/>
            <a:ext cx="10968012"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他在从事理论工作的同时，还肩负指导国际共产主义运动的重担。在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他的直接领导和关怀下，各国社会主义政党建立第二国际。他帮助和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指导德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、英等国社会主义政党开展反对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“左”、右倾机会主义的斗争。</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：《共产党宣言》《自然辩证法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》《英国工人阶级状况》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家庭、私有制和国家的起源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》《反杜林论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84c94d22?pid=95e5d6837&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5_BD#ebb5f19b1?pid=484c94d22&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19世纪90年代，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资产阶级学者和德国党内的机会主义者大肆歪曲、</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攻击和篡改马克思主义唯物史观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。他们或鼓吹思想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、理性是社会发展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的决定性因素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，否定经济条件具有决定性作用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；或宣扬只有经济状况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才是原因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，才是唯一积极的因素，否认上层建筑的作用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，妄图达到解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除无产阶级思想武装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，反对无产阶级革命的目的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。这些谬论在德国大</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学生中引起了思想混乱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。恩格斯于1894年1月25日写给瓦尔特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·博尔吉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乌斯的这封信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，就是为了澄清这些错误思想。</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13198</Words>
  <Application>WPS 演示</Application>
  <PresentationFormat>宽屏</PresentationFormat>
  <Paragraphs>609</Paragraphs>
  <Slides>51</Slides>
  <Notes>44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51</vt:i4>
      </vt:variant>
    </vt:vector>
  </HeadingPairs>
  <TitlesOfParts>
    <vt:vector size="65" baseType="lpstr">
      <vt:lpstr>Arial</vt:lpstr>
      <vt:lpstr>宋体</vt:lpstr>
      <vt:lpstr>Wingdings</vt:lpstr>
      <vt:lpstr>Times New Roman</vt:lpstr>
      <vt:lpstr>微软雅黑</vt:lpstr>
      <vt:lpstr>Times New Roman</vt:lpstr>
      <vt:lpstr>宋体</vt:lpstr>
      <vt:lpstr>Calibri</vt:lpstr>
      <vt:lpstr>Arial Unicode MS</vt:lpstr>
      <vt:lpstr>等线</vt:lpstr>
      <vt:lpstr>楷体</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6</cp:revision>
  <dcterms:created xsi:type="dcterms:W3CDTF">2025-04-01T05:31:00Z</dcterms:created>
  <dcterms:modified xsi:type="dcterms:W3CDTF">2025-09-02T09:15:23Z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07A73905E4B048F7A9A9108E0E3F8FD3_12</vt:lpwstr>
  </property>
  <property fmtid="{D5CDD505-2E9C-101B-9397-08002B2CF9AE}" pid="3" name="KSOProductBuildVer">
    <vt:lpwstr>2052-12.1.0.22529</vt:lpwstr>
  </property>
</Properties>
</file>